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7" r:id="rId3"/>
    <p:sldId id="261" r:id="rId4"/>
    <p:sldId id="264" r:id="rId5"/>
    <p:sldId id="258" r:id="rId6"/>
    <p:sldId id="259" r:id="rId7"/>
    <p:sldId id="263"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956588-4DA8-49FB-A584-27C1E72FC569}" v="132" dt="2020-11-23T20:00:36.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7" autoAdjust="0"/>
    <p:restoredTop sz="94249" autoAdjust="0"/>
  </p:normalViewPr>
  <p:slideViewPr>
    <p:cSldViewPr snapToGrid="0">
      <p:cViewPr varScale="1">
        <p:scale>
          <a:sx n="68" d="100"/>
          <a:sy n="68" d="100"/>
        </p:scale>
        <p:origin x="816"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0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ln>
                  <a:solidFill>
                    <a:srgbClr val="7030A0"/>
                  </a:solidFill>
                </a:ln>
                <a:solidFill>
                  <a:srgbClr val="7030A0"/>
                </a:solidFill>
                <a:latin typeface="+mn-lt"/>
                <a:ea typeface="+mn-ea"/>
                <a:cs typeface="+mn-cs"/>
              </a:defRPr>
            </a:pPr>
            <a:r>
              <a:rPr lang="en-CA" dirty="0">
                <a:ln>
                  <a:solidFill>
                    <a:srgbClr val="7030A0"/>
                  </a:solidFill>
                </a:ln>
                <a:solidFill>
                  <a:srgbClr val="7030A0"/>
                </a:solidFill>
              </a:rPr>
              <a:t>Twitch.tv Statistics</a:t>
            </a:r>
          </a:p>
        </c:rich>
      </c:tx>
      <c:overlay val="0"/>
      <c:spPr>
        <a:noFill/>
        <a:ln>
          <a:noFill/>
        </a:ln>
        <a:effectLst/>
      </c:spPr>
      <c:txPr>
        <a:bodyPr rot="0" spcFirstLastPara="1" vertOverflow="ellipsis" vert="horz" wrap="square" anchor="ctr" anchorCtr="1"/>
        <a:lstStyle/>
        <a:p>
          <a:pPr>
            <a:defRPr sz="1862" b="0" i="0" u="none" strike="noStrike" kern="1200" spc="0" baseline="0">
              <a:ln>
                <a:solidFill>
                  <a:srgbClr val="7030A0"/>
                </a:solidFill>
              </a:ln>
              <a:solidFill>
                <a:srgbClr val="7030A0"/>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Average Monthly Broadcasters</c:v>
                </c:pt>
              </c:strCache>
            </c:strRef>
          </c:tx>
          <c:spPr>
            <a:ln w="28575" cap="rnd">
              <a:solidFill>
                <a:srgbClr val="FF0000"/>
              </a:solidFill>
              <a:round/>
            </a:ln>
            <a:effectLst/>
          </c:spPr>
          <c:marker>
            <c:symbol val="circle"/>
            <c:size val="5"/>
            <c:spPr>
              <a:solidFill>
                <a:schemeClr val="accent1"/>
              </a:solidFill>
              <a:ln w="9525">
                <a:solidFill>
                  <a:schemeClr val="accent1"/>
                </a:solidFill>
              </a:ln>
              <a:effectLst/>
            </c:spPr>
          </c:marker>
          <c:cat>
            <c:numRef>
              <c:f>Sheet1!$A$2:$A$6</c:f>
              <c:numCache>
                <c:formatCode>General</c:formatCode>
                <c:ptCount val="5"/>
                <c:pt idx="0">
                  <c:v>2012</c:v>
                </c:pt>
                <c:pt idx="1">
                  <c:v>2014</c:v>
                </c:pt>
                <c:pt idx="2">
                  <c:v>2016</c:v>
                </c:pt>
                <c:pt idx="3">
                  <c:v>2018</c:v>
                </c:pt>
                <c:pt idx="4">
                  <c:v>2020</c:v>
                </c:pt>
              </c:numCache>
            </c:numRef>
          </c:cat>
          <c:val>
            <c:numRef>
              <c:f>Sheet1!$B$2:$B$6</c:f>
              <c:numCache>
                <c:formatCode>#,##0</c:formatCode>
                <c:ptCount val="5"/>
                <c:pt idx="0">
                  <c:v>300000</c:v>
                </c:pt>
                <c:pt idx="1">
                  <c:v>1500000</c:v>
                </c:pt>
                <c:pt idx="2">
                  <c:v>1700000</c:v>
                </c:pt>
                <c:pt idx="3">
                  <c:v>3390000</c:v>
                </c:pt>
                <c:pt idx="4">
                  <c:v>6350000</c:v>
                </c:pt>
              </c:numCache>
            </c:numRef>
          </c:val>
          <c:smooth val="0"/>
          <c:extLst>
            <c:ext xmlns:c16="http://schemas.microsoft.com/office/drawing/2014/chart" uri="{C3380CC4-5D6E-409C-BE32-E72D297353CC}">
              <c16:uniqueId val="{00000000-B0F1-43D0-B0C1-A2E7319A3F6E}"/>
            </c:ext>
          </c:extLst>
        </c:ser>
        <c:ser>
          <c:idx val="1"/>
          <c:order val="1"/>
          <c:tx>
            <c:strRef>
              <c:f>Sheet1!$C$1</c:f>
              <c:strCache>
                <c:ptCount val="1"/>
                <c:pt idx="0">
                  <c:v>Average Concurrent Viewers</c:v>
                </c:pt>
              </c:strCache>
            </c:strRef>
          </c:tx>
          <c:spPr>
            <a:ln w="28575" cap="rnd">
              <a:solidFill>
                <a:srgbClr val="0070C0"/>
              </a:solidFill>
              <a:round/>
            </a:ln>
            <a:effectLst/>
          </c:spPr>
          <c:marker>
            <c:symbol val="circle"/>
            <c:size val="5"/>
            <c:spPr>
              <a:solidFill>
                <a:schemeClr val="accent2"/>
              </a:solidFill>
              <a:ln w="9525">
                <a:solidFill>
                  <a:schemeClr val="accent2"/>
                </a:solidFill>
              </a:ln>
              <a:effectLst/>
            </c:spPr>
          </c:marker>
          <c:cat>
            <c:numRef>
              <c:f>Sheet1!$A$2:$A$6</c:f>
              <c:numCache>
                <c:formatCode>General</c:formatCode>
                <c:ptCount val="5"/>
                <c:pt idx="0">
                  <c:v>2012</c:v>
                </c:pt>
                <c:pt idx="1">
                  <c:v>2014</c:v>
                </c:pt>
                <c:pt idx="2">
                  <c:v>2016</c:v>
                </c:pt>
                <c:pt idx="3">
                  <c:v>2018</c:v>
                </c:pt>
                <c:pt idx="4">
                  <c:v>2020</c:v>
                </c:pt>
              </c:numCache>
            </c:numRef>
          </c:cat>
          <c:val>
            <c:numRef>
              <c:f>Sheet1!$C$2:$C$6</c:f>
              <c:numCache>
                <c:formatCode>#,##0</c:formatCode>
                <c:ptCount val="5"/>
                <c:pt idx="0">
                  <c:v>102000</c:v>
                </c:pt>
                <c:pt idx="1">
                  <c:v>351000</c:v>
                </c:pt>
                <c:pt idx="2">
                  <c:v>603000</c:v>
                </c:pt>
                <c:pt idx="3">
                  <c:v>1070000</c:v>
                </c:pt>
                <c:pt idx="4">
                  <c:v>2030000</c:v>
                </c:pt>
              </c:numCache>
            </c:numRef>
          </c:val>
          <c:smooth val="0"/>
          <c:extLst>
            <c:ext xmlns:c16="http://schemas.microsoft.com/office/drawing/2014/chart" uri="{C3380CC4-5D6E-409C-BE32-E72D297353CC}">
              <c16:uniqueId val="{00000001-B0F1-43D0-B0C1-A2E7319A3F6E}"/>
            </c:ext>
          </c:extLst>
        </c:ser>
        <c:ser>
          <c:idx val="2"/>
          <c:order val="2"/>
          <c:tx>
            <c:strRef>
              <c:f>Sheet1!$D$1</c:f>
              <c:strCache>
                <c:ptCount val="1"/>
                <c:pt idx="0">
                  <c:v>Column1</c:v>
                </c:pt>
              </c:strCache>
            </c:strRef>
          </c:tx>
          <c:spPr>
            <a:ln w="28575" cap="rnd">
              <a:noFill/>
              <a:round/>
            </a:ln>
            <a:effectLst/>
          </c:spPr>
          <c:marker>
            <c:symbol val="circle"/>
            <c:size val="5"/>
            <c:spPr>
              <a:solidFill>
                <a:schemeClr val="accent3"/>
              </a:solidFill>
              <a:ln w="9525">
                <a:solidFill>
                  <a:schemeClr val="accent3"/>
                </a:solidFill>
              </a:ln>
              <a:effectLst/>
            </c:spPr>
          </c:marker>
          <c:cat>
            <c:numRef>
              <c:f>Sheet1!$A$2:$A$6</c:f>
              <c:numCache>
                <c:formatCode>General</c:formatCode>
                <c:ptCount val="5"/>
                <c:pt idx="0">
                  <c:v>2012</c:v>
                </c:pt>
                <c:pt idx="1">
                  <c:v>2014</c:v>
                </c:pt>
                <c:pt idx="2">
                  <c:v>2016</c:v>
                </c:pt>
                <c:pt idx="3">
                  <c:v>2018</c:v>
                </c:pt>
                <c:pt idx="4">
                  <c:v>2020</c:v>
                </c:pt>
              </c:numCache>
            </c:numRef>
          </c:cat>
          <c:val>
            <c:numRef>
              <c:f>Sheet1!$D$2:$D$6</c:f>
              <c:numCache>
                <c:formatCode>General</c:formatCode>
                <c:ptCount val="5"/>
              </c:numCache>
            </c:numRef>
          </c:val>
          <c:smooth val="0"/>
          <c:extLst>
            <c:ext xmlns:c16="http://schemas.microsoft.com/office/drawing/2014/chart" uri="{C3380CC4-5D6E-409C-BE32-E72D297353CC}">
              <c16:uniqueId val="{00000002-B0F1-43D0-B0C1-A2E7319A3F6E}"/>
            </c:ext>
          </c:extLst>
        </c:ser>
        <c:dLbls>
          <c:showLegendKey val="0"/>
          <c:showVal val="0"/>
          <c:showCatName val="0"/>
          <c:showSerName val="0"/>
          <c:showPercent val="0"/>
          <c:showBubbleSize val="0"/>
        </c:dLbls>
        <c:marker val="1"/>
        <c:smooth val="0"/>
        <c:axId val="281543032"/>
        <c:axId val="281544016"/>
      </c:lineChart>
      <c:catAx>
        <c:axId val="28154303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ln>
                  <a:solidFill>
                    <a:srgbClr val="7030A0"/>
                  </a:solidFill>
                </a:ln>
                <a:solidFill>
                  <a:srgbClr val="7030A0"/>
                </a:solidFill>
                <a:latin typeface="+mn-lt"/>
                <a:ea typeface="+mn-ea"/>
                <a:cs typeface="+mn-cs"/>
              </a:defRPr>
            </a:pPr>
            <a:endParaRPr lang="en-US"/>
          </a:p>
        </c:txPr>
        <c:crossAx val="281544016"/>
        <c:crosses val="autoZero"/>
        <c:auto val="1"/>
        <c:lblAlgn val="ctr"/>
        <c:lblOffset val="100"/>
        <c:noMultiLvlLbl val="0"/>
      </c:catAx>
      <c:valAx>
        <c:axId val="281544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solidFill>
                    <a:srgbClr val="7030A0"/>
                  </a:solidFill>
                </a:ln>
                <a:solidFill>
                  <a:schemeClr val="tx1">
                    <a:lumMod val="65000"/>
                    <a:lumOff val="35000"/>
                  </a:schemeClr>
                </a:solidFill>
                <a:latin typeface="+mn-lt"/>
                <a:ea typeface="+mn-ea"/>
                <a:cs typeface="+mn-cs"/>
              </a:defRPr>
            </a:pPr>
            <a:endParaRPr lang="en-US"/>
          </a:p>
        </c:txPr>
        <c:crossAx val="281543032"/>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1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A83046-A249-4FCF-A497-5AA3AB552112}" type="datetimeFigureOut">
              <a:rPr lang="en-CA" smtClean="0"/>
              <a:t>2020-11-23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CCE2F-F465-49CF-B0C2-614826992C7A}" type="slidenum">
              <a:rPr lang="en-CA" smtClean="0"/>
              <a:t>‹#›</a:t>
            </a:fld>
            <a:endParaRPr lang="en-CA"/>
          </a:p>
        </p:txBody>
      </p:sp>
    </p:spTree>
    <p:extLst>
      <p:ext uri="{BB962C8B-B14F-4D97-AF65-F5344CB8AC3E}">
        <p14:creationId xmlns:p14="http://schemas.microsoft.com/office/powerpoint/2010/main" val="4239994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Picture Credits:</a:t>
            </a:r>
          </a:p>
          <a:p>
            <a:r>
              <a:rPr lang="en-CA" dirty="0"/>
              <a:t>Shutterstock: https://cdn.mos.cms.futurecdn.net/rP2H723xYVPHsEFikvT2i6-650-80.jpg.webp</a:t>
            </a:r>
          </a:p>
          <a:p>
            <a:r>
              <a:rPr lang="en-CA" dirty="0"/>
              <a:t>https://www.twitch.tv/jacksepticeye</a:t>
            </a:r>
          </a:p>
        </p:txBody>
      </p:sp>
      <p:sp>
        <p:nvSpPr>
          <p:cNvPr id="4" name="Slide Number Placeholder 3"/>
          <p:cNvSpPr>
            <a:spLocks noGrp="1"/>
          </p:cNvSpPr>
          <p:nvPr>
            <p:ph type="sldNum" sz="quarter" idx="5"/>
          </p:nvPr>
        </p:nvSpPr>
        <p:spPr/>
        <p:txBody>
          <a:bodyPr/>
          <a:lstStyle/>
          <a:p>
            <a:fld id="{637CCE2F-F465-49CF-B0C2-614826992C7A}" type="slidenum">
              <a:rPr lang="en-CA" smtClean="0"/>
              <a:t>1</a:t>
            </a:fld>
            <a:endParaRPr lang="en-CA"/>
          </a:p>
        </p:txBody>
      </p:sp>
    </p:spTree>
    <p:extLst>
      <p:ext uri="{BB962C8B-B14F-4D97-AF65-F5344CB8AC3E}">
        <p14:creationId xmlns:p14="http://schemas.microsoft.com/office/powerpoint/2010/main" val="428502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https://www.twitch.tv/p/en/about/</a:t>
            </a:r>
          </a:p>
        </p:txBody>
      </p:sp>
      <p:sp>
        <p:nvSpPr>
          <p:cNvPr id="4" name="Slide Number Placeholder 3"/>
          <p:cNvSpPr>
            <a:spLocks noGrp="1"/>
          </p:cNvSpPr>
          <p:nvPr>
            <p:ph type="sldNum" sz="quarter" idx="5"/>
          </p:nvPr>
        </p:nvSpPr>
        <p:spPr/>
        <p:txBody>
          <a:bodyPr/>
          <a:lstStyle/>
          <a:p>
            <a:fld id="{637CCE2F-F465-49CF-B0C2-614826992C7A}" type="slidenum">
              <a:rPr lang="en-CA" smtClean="0"/>
              <a:t>2</a:t>
            </a:fld>
            <a:endParaRPr lang="en-CA"/>
          </a:p>
        </p:txBody>
      </p:sp>
    </p:spTree>
    <p:extLst>
      <p:ext uri="{BB962C8B-B14F-4D97-AF65-F5344CB8AC3E}">
        <p14:creationId xmlns:p14="http://schemas.microsoft.com/office/powerpoint/2010/main" val="940959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https://www.polygon.com/2017/9/10/16285188/pewdie-pie-racist-slur-firewatch-retaliation-dmca</a:t>
            </a:r>
          </a:p>
          <a:p>
            <a:r>
              <a:rPr lang="en-CA" dirty="0"/>
              <a:t>https://www.polygon.com/2017/11/6/16612080/youtube-nintendo-super-mario-odyssey-demonetization</a:t>
            </a:r>
          </a:p>
          <a:p>
            <a:r>
              <a:rPr lang="en-CA" dirty="0"/>
              <a:t>https://www.essentiallysports.com/esports-news-twitch-streamers-hit-with-dmca-claims/</a:t>
            </a:r>
          </a:p>
          <a:p>
            <a:endParaRPr lang="en-CA" dirty="0"/>
          </a:p>
        </p:txBody>
      </p:sp>
      <p:sp>
        <p:nvSpPr>
          <p:cNvPr id="4" name="Slide Number Placeholder 3"/>
          <p:cNvSpPr>
            <a:spLocks noGrp="1"/>
          </p:cNvSpPr>
          <p:nvPr>
            <p:ph type="sldNum" sz="quarter" idx="5"/>
          </p:nvPr>
        </p:nvSpPr>
        <p:spPr/>
        <p:txBody>
          <a:bodyPr/>
          <a:lstStyle/>
          <a:p>
            <a:fld id="{637CCE2F-F465-49CF-B0C2-614826992C7A}" type="slidenum">
              <a:rPr lang="en-CA" smtClean="0"/>
              <a:t>5</a:t>
            </a:fld>
            <a:endParaRPr lang="en-CA"/>
          </a:p>
        </p:txBody>
      </p:sp>
    </p:spTree>
    <p:extLst>
      <p:ext uri="{BB962C8B-B14F-4D97-AF65-F5344CB8AC3E}">
        <p14:creationId xmlns:p14="http://schemas.microsoft.com/office/powerpoint/2010/main" val="410432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https://arstechnica.com/gaming/2018/01/to-stream-or-not-to-stream-how-online-streaming-game-videos-exist-in-an-ip-world/</a:t>
            </a:r>
          </a:p>
          <a:p>
            <a:r>
              <a:rPr lang="en-CA" dirty="0"/>
              <a:t>https://www.cbc.ca/news/entertainment/youtube-gaming-pewdiepie-fair-use-1.4309312</a:t>
            </a:r>
          </a:p>
          <a:p>
            <a:endParaRPr lang="en-CA" dirty="0"/>
          </a:p>
        </p:txBody>
      </p:sp>
      <p:sp>
        <p:nvSpPr>
          <p:cNvPr id="4" name="Slide Number Placeholder 3"/>
          <p:cNvSpPr>
            <a:spLocks noGrp="1"/>
          </p:cNvSpPr>
          <p:nvPr>
            <p:ph type="sldNum" sz="quarter" idx="5"/>
          </p:nvPr>
        </p:nvSpPr>
        <p:spPr/>
        <p:txBody>
          <a:bodyPr/>
          <a:lstStyle/>
          <a:p>
            <a:fld id="{637CCE2F-F465-49CF-B0C2-614826992C7A}" type="slidenum">
              <a:rPr lang="en-CA" smtClean="0"/>
              <a:t>6</a:t>
            </a:fld>
            <a:endParaRPr lang="en-CA"/>
          </a:p>
        </p:txBody>
      </p:sp>
    </p:spTree>
    <p:extLst>
      <p:ext uri="{BB962C8B-B14F-4D97-AF65-F5344CB8AC3E}">
        <p14:creationId xmlns:p14="http://schemas.microsoft.com/office/powerpoint/2010/main" val="2103582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https://arstechnica.com/gaming/2018/01/to-stream-or-not-to-stream-how-online-streaming-game-videos-exist-in-an-ip-world/</a:t>
            </a:r>
          </a:p>
          <a:p>
            <a:endParaRPr lang="en-CA" dirty="0"/>
          </a:p>
          <a:p>
            <a:r>
              <a:rPr lang="en-CA" dirty="0"/>
              <a:t>https://www.businessofapps.com/data/twitch-statistics/#1</a:t>
            </a:r>
          </a:p>
          <a:p>
            <a:endParaRPr lang="en-CA" dirty="0"/>
          </a:p>
          <a:p>
            <a:r>
              <a:rPr lang="en-CA" dirty="0"/>
              <a:t>https://www.digitaltrends.com/gaming/what-is-twitch/</a:t>
            </a:r>
          </a:p>
        </p:txBody>
      </p:sp>
      <p:sp>
        <p:nvSpPr>
          <p:cNvPr id="4" name="Slide Number Placeholder 3"/>
          <p:cNvSpPr>
            <a:spLocks noGrp="1"/>
          </p:cNvSpPr>
          <p:nvPr>
            <p:ph type="sldNum" sz="quarter" idx="5"/>
          </p:nvPr>
        </p:nvSpPr>
        <p:spPr/>
        <p:txBody>
          <a:bodyPr/>
          <a:lstStyle/>
          <a:p>
            <a:fld id="{637CCE2F-F465-49CF-B0C2-614826992C7A}" type="slidenum">
              <a:rPr lang="en-CA" smtClean="0"/>
              <a:t>7</a:t>
            </a:fld>
            <a:endParaRPr lang="en-CA"/>
          </a:p>
        </p:txBody>
      </p:sp>
    </p:spTree>
    <p:extLst>
      <p:ext uri="{BB962C8B-B14F-4D97-AF65-F5344CB8AC3E}">
        <p14:creationId xmlns:p14="http://schemas.microsoft.com/office/powerpoint/2010/main" val="46948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https://www.nintendolife.com/news/2020/10/popular_twitch_and_tiktok_star_pokeprincxss_has_been_sued_by_Nintendo</a:t>
            </a:r>
          </a:p>
          <a:p>
            <a:r>
              <a:rPr lang="en-CA" dirty="0"/>
              <a:t>https://www.tiktok.com/@digitalprincxss?language=en&amp;sec_uid=MS4wLjABAAAADSfDn3lP8BVvYJuwqPT8oseegG5nwqNu6pxm0PWzzImGnc-0KgY40wYziRIi-gAD&amp;u_code=d3em2a990159k7&amp;utm_campaign=client_share&amp;app=musically&amp;utm_medium=ios&amp;user_id=6632471715718905862&amp;tt_from=copy&amp;utm_source=copy&amp;source=h5_m\</a:t>
            </a:r>
          </a:p>
          <a:p>
            <a:r>
              <a:rPr lang="en-CA" dirty="0"/>
              <a:t>https://nationalpost.com/news/world/we-are-here-to-vote-blue-aocs-twitch-stream-of-video-game-among-us-attracts-430000-viewers</a:t>
            </a:r>
          </a:p>
        </p:txBody>
      </p:sp>
      <p:sp>
        <p:nvSpPr>
          <p:cNvPr id="4" name="Slide Number Placeholder 3"/>
          <p:cNvSpPr>
            <a:spLocks noGrp="1"/>
          </p:cNvSpPr>
          <p:nvPr>
            <p:ph type="sldNum" sz="quarter" idx="5"/>
          </p:nvPr>
        </p:nvSpPr>
        <p:spPr/>
        <p:txBody>
          <a:bodyPr/>
          <a:lstStyle/>
          <a:p>
            <a:fld id="{637CCE2F-F465-49CF-B0C2-614826992C7A}" type="slidenum">
              <a:rPr lang="en-CA" smtClean="0"/>
              <a:t>8</a:t>
            </a:fld>
            <a:endParaRPr lang="en-CA"/>
          </a:p>
        </p:txBody>
      </p:sp>
    </p:spTree>
    <p:extLst>
      <p:ext uri="{BB962C8B-B14F-4D97-AF65-F5344CB8AC3E}">
        <p14:creationId xmlns:p14="http://schemas.microsoft.com/office/powerpoint/2010/main" val="1608025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Monday, November 23, 2020</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a:t>
            </a:fld>
            <a:endParaRPr lang="en-US"/>
          </a:p>
        </p:txBody>
      </p:sp>
    </p:spTree>
    <p:extLst>
      <p:ext uri="{BB962C8B-B14F-4D97-AF65-F5344CB8AC3E}">
        <p14:creationId xmlns:p14="http://schemas.microsoft.com/office/powerpoint/2010/main" val="147374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Monday, November 23, 2020</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99876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Monday, November 23, 2020</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00238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Monday, November 23, 2020</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64162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Monday, November 23, 2020</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141642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Monday, November 23, 2020</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45572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Monday, November 23, 2020</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53015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Monday, November 23, 2020</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707300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Monday, November 23, 2020</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237424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Monday, November 23, 2020</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004065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Monday, November 23, 2020</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53426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E8352ED3-3C46-4C9A-9738-67B2D875E7E2}" type="datetime2">
              <a:rPr lang="en-US" smtClean="0"/>
              <a:pPr/>
              <a:t>Monday, November 23, 2020</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96299794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image" Target="../media/image11.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B3B2C43-5E36-4768-8319-6752D24B4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B044326E-7BB3-4929-BE33-05CA64DBB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731CF4E0-AA2D-43CA-A528-C52FB1582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ECC216-09F3-4BB9-B4EB-CA6E49F4CB4B}"/>
              </a:ext>
            </a:extLst>
          </p:cNvPr>
          <p:cNvSpPr>
            <a:spLocks noGrp="1"/>
          </p:cNvSpPr>
          <p:nvPr>
            <p:ph type="ctrTitle"/>
          </p:nvPr>
        </p:nvSpPr>
        <p:spPr>
          <a:xfrm>
            <a:off x="5989319" y="576263"/>
            <a:ext cx="5054196" cy="2967606"/>
          </a:xfrm>
        </p:spPr>
        <p:txBody>
          <a:bodyPr anchor="b">
            <a:normAutofit/>
          </a:bodyPr>
          <a:lstStyle/>
          <a:p>
            <a:r>
              <a:rPr lang="en-CA" sz="4100" dirty="0"/>
              <a:t>Video Game Streaming   ~</a:t>
            </a:r>
            <a:br>
              <a:rPr lang="en-CA" sz="4100" dirty="0"/>
            </a:br>
            <a:r>
              <a:rPr lang="en-CA" sz="4100" dirty="0"/>
              <a:t>Does this new form of entertainment infringe on copyright?</a:t>
            </a:r>
          </a:p>
        </p:txBody>
      </p:sp>
      <p:sp>
        <p:nvSpPr>
          <p:cNvPr id="3" name="Subtitle 2">
            <a:extLst>
              <a:ext uri="{FF2B5EF4-FFF2-40B4-BE49-F238E27FC236}">
                <a16:creationId xmlns:a16="http://schemas.microsoft.com/office/drawing/2014/main" id="{72C1C53C-1B28-42FB-9DA6-4D4753D3D107}"/>
              </a:ext>
            </a:extLst>
          </p:cNvPr>
          <p:cNvSpPr>
            <a:spLocks noGrp="1"/>
          </p:cNvSpPr>
          <p:nvPr>
            <p:ph type="subTitle" idx="1"/>
          </p:nvPr>
        </p:nvSpPr>
        <p:spPr>
          <a:xfrm>
            <a:off x="5989319" y="3764975"/>
            <a:ext cx="5054196" cy="2192683"/>
          </a:xfrm>
        </p:spPr>
        <p:txBody>
          <a:bodyPr>
            <a:normAutofit/>
          </a:bodyPr>
          <a:lstStyle/>
          <a:p>
            <a:pPr algn="l"/>
            <a:r>
              <a:rPr lang="en-CA" sz="2200" dirty="0"/>
              <a:t>Whether you’re new to the streaming world due to Covid19 or you’ve been a patron for years, there are legal implications that many do not think of when considering starting up a channel.</a:t>
            </a:r>
          </a:p>
        </p:txBody>
      </p:sp>
      <p:sp>
        <p:nvSpPr>
          <p:cNvPr id="15" name="Rectangle 14">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79921" y="0"/>
            <a:ext cx="287517" cy="6857992"/>
          </a:xfrm>
          <a:prstGeom prst="rect">
            <a:avLst/>
          </a:prstGeom>
          <a:solidFill>
            <a:srgbClr val="FE3684">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17" name="Straight Connector 16">
            <a:extLst>
              <a:ext uri="{FF2B5EF4-FFF2-40B4-BE49-F238E27FC236}">
                <a16:creationId xmlns:a16="http://schemas.microsoft.com/office/drawing/2014/main" id="{5D5FB189-1F48-4A47-B036-6AF7E11A8E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504676" y="-14198"/>
            <a:ext cx="0" cy="6858000"/>
          </a:xfrm>
          <a:prstGeom prst="line">
            <a:avLst/>
          </a:prstGeom>
          <a:ln w="9525" cap="rnd">
            <a:solidFill>
              <a:srgbClr val="FE3684"/>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B335DD-3163-4EC5-8B6B-2AB53E64D1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FE3684"/>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D6DD031-F96D-4D8C-959A-B3969CD97D2D}"/>
              </a:ext>
            </a:extLst>
          </p:cNvPr>
          <p:cNvPicPr>
            <a:picLocks noChangeAspect="1"/>
          </p:cNvPicPr>
          <p:nvPr/>
        </p:nvPicPr>
        <p:blipFill>
          <a:blip r:embed="rId5"/>
          <a:stretch>
            <a:fillRect/>
          </a:stretch>
        </p:blipFill>
        <p:spPr>
          <a:xfrm>
            <a:off x="-1" y="14198"/>
            <a:ext cx="5720999" cy="3221363"/>
          </a:xfrm>
          <a:prstGeom prst="rect">
            <a:avLst/>
          </a:prstGeom>
        </p:spPr>
      </p:pic>
      <p:pic>
        <p:nvPicPr>
          <p:cNvPr id="8" name="Picture 7">
            <a:extLst>
              <a:ext uri="{FF2B5EF4-FFF2-40B4-BE49-F238E27FC236}">
                <a16:creationId xmlns:a16="http://schemas.microsoft.com/office/drawing/2014/main" id="{EE82EDC2-297C-4E69-BC51-5B232CEAC630}"/>
              </a:ext>
            </a:extLst>
          </p:cNvPr>
          <p:cNvPicPr>
            <a:picLocks noChangeAspect="1"/>
          </p:cNvPicPr>
          <p:nvPr/>
        </p:nvPicPr>
        <p:blipFill>
          <a:blip r:embed="rId6"/>
          <a:stretch>
            <a:fillRect/>
          </a:stretch>
        </p:blipFill>
        <p:spPr>
          <a:xfrm>
            <a:off x="0" y="2740766"/>
            <a:ext cx="5720998" cy="4131425"/>
          </a:xfrm>
          <a:prstGeom prst="rect">
            <a:avLst/>
          </a:prstGeom>
        </p:spPr>
      </p:pic>
      <p:pic>
        <p:nvPicPr>
          <p:cNvPr id="5" name="Recorded Sound">
            <a:hlinkClick r:id="" action="ppaction://media"/>
            <a:extLst>
              <a:ext uri="{FF2B5EF4-FFF2-40B4-BE49-F238E27FC236}">
                <a16:creationId xmlns:a16="http://schemas.microsoft.com/office/drawing/2014/main" id="{833E7457-E4BE-4241-B064-EDEBB2BA70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pic>
      <p:sp>
        <p:nvSpPr>
          <p:cNvPr id="4" name="TextBox 3">
            <a:extLst>
              <a:ext uri="{FF2B5EF4-FFF2-40B4-BE49-F238E27FC236}">
                <a16:creationId xmlns:a16="http://schemas.microsoft.com/office/drawing/2014/main" id="{D979F548-FB85-4257-9A8A-DE6A02FC3FA2}"/>
              </a:ext>
            </a:extLst>
          </p:cNvPr>
          <p:cNvSpPr txBox="1"/>
          <p:nvPr/>
        </p:nvSpPr>
        <p:spPr>
          <a:xfrm>
            <a:off x="8938448" y="6157342"/>
            <a:ext cx="3052688" cy="646331"/>
          </a:xfrm>
          <a:prstGeom prst="rect">
            <a:avLst/>
          </a:prstGeom>
          <a:noFill/>
        </p:spPr>
        <p:txBody>
          <a:bodyPr wrap="square" rtlCol="0">
            <a:spAutoFit/>
          </a:bodyPr>
          <a:lstStyle/>
          <a:p>
            <a:r>
              <a:rPr lang="en-CA" sz="3600" dirty="0">
                <a:solidFill>
                  <a:schemeClr val="tx1">
                    <a:lumMod val="85000"/>
                    <a:lumOff val="15000"/>
                  </a:schemeClr>
                </a:solidFill>
              </a:rPr>
              <a:t>By Anli Roets</a:t>
            </a:r>
          </a:p>
        </p:txBody>
      </p:sp>
    </p:spTree>
    <p:extLst>
      <p:ext uri="{BB962C8B-B14F-4D97-AF65-F5344CB8AC3E}">
        <p14:creationId xmlns:p14="http://schemas.microsoft.com/office/powerpoint/2010/main" val="39846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E67A1-82AC-4D02-B3AB-5A05FBA59A4A}"/>
              </a:ext>
            </a:extLst>
          </p:cNvPr>
          <p:cNvSpPr>
            <a:spLocks noGrp="1"/>
          </p:cNvSpPr>
          <p:nvPr>
            <p:ph type="title"/>
          </p:nvPr>
        </p:nvSpPr>
        <p:spPr>
          <a:xfrm>
            <a:off x="105507" y="421396"/>
            <a:ext cx="11980985" cy="1325563"/>
          </a:xfrm>
        </p:spPr>
        <p:txBody>
          <a:bodyPr>
            <a:normAutofit fontScale="90000"/>
          </a:bodyPr>
          <a:lstStyle/>
          <a:p>
            <a:r>
              <a:rPr lang="en-CA" dirty="0">
                <a:solidFill>
                  <a:schemeClr val="tx1"/>
                </a:solidFill>
              </a:rPr>
              <a:t>What is Twitch.tv and Video Game Livestreaming</a:t>
            </a:r>
          </a:p>
        </p:txBody>
      </p:sp>
      <p:sp>
        <p:nvSpPr>
          <p:cNvPr id="4" name="TextBox 3">
            <a:extLst>
              <a:ext uri="{FF2B5EF4-FFF2-40B4-BE49-F238E27FC236}">
                <a16:creationId xmlns:a16="http://schemas.microsoft.com/office/drawing/2014/main" id="{73DF290A-0F75-4E82-ADFD-BB0F5F5A83AD}"/>
              </a:ext>
            </a:extLst>
          </p:cNvPr>
          <p:cNvSpPr txBox="1"/>
          <p:nvPr/>
        </p:nvSpPr>
        <p:spPr>
          <a:xfrm>
            <a:off x="2950698" y="2249757"/>
            <a:ext cx="5729067" cy="1200329"/>
          </a:xfrm>
          <a:prstGeom prst="rect">
            <a:avLst/>
          </a:prstGeom>
          <a:noFill/>
        </p:spPr>
        <p:txBody>
          <a:bodyPr wrap="square">
            <a:spAutoFit/>
          </a:bodyPr>
          <a:lstStyle/>
          <a:p>
            <a:r>
              <a:rPr lang="en-CA" sz="2400" dirty="0"/>
              <a:t>Twitch is where millions of people come together live every day to chat, interact, and make their own entertainment together.</a:t>
            </a:r>
          </a:p>
        </p:txBody>
      </p:sp>
      <p:sp>
        <p:nvSpPr>
          <p:cNvPr id="5" name="TextBox 4">
            <a:extLst>
              <a:ext uri="{FF2B5EF4-FFF2-40B4-BE49-F238E27FC236}">
                <a16:creationId xmlns:a16="http://schemas.microsoft.com/office/drawing/2014/main" id="{1FEC0FF7-4072-456C-A2E5-0C814EB6B95E}"/>
              </a:ext>
            </a:extLst>
          </p:cNvPr>
          <p:cNvSpPr txBox="1"/>
          <p:nvPr/>
        </p:nvSpPr>
        <p:spPr>
          <a:xfrm>
            <a:off x="2125979" y="1577239"/>
            <a:ext cx="3689252" cy="523220"/>
          </a:xfrm>
          <a:prstGeom prst="rect">
            <a:avLst/>
          </a:prstGeom>
          <a:noFill/>
        </p:spPr>
        <p:txBody>
          <a:bodyPr wrap="square" rtlCol="0">
            <a:spAutoFit/>
          </a:bodyPr>
          <a:lstStyle/>
          <a:p>
            <a:r>
              <a:rPr lang="en-CA" sz="2800" dirty="0"/>
              <a:t>According to Twitch.tv:</a:t>
            </a:r>
            <a:endParaRPr lang="en-CA" dirty="0"/>
          </a:p>
        </p:txBody>
      </p:sp>
      <p:pic>
        <p:nvPicPr>
          <p:cNvPr id="6" name="Picture 5">
            <a:extLst>
              <a:ext uri="{FF2B5EF4-FFF2-40B4-BE49-F238E27FC236}">
                <a16:creationId xmlns:a16="http://schemas.microsoft.com/office/drawing/2014/main" id="{EAD616AE-25A3-43E4-BA6D-B5B4F5133D96}"/>
              </a:ext>
            </a:extLst>
          </p:cNvPr>
          <p:cNvPicPr>
            <a:picLocks noChangeAspect="1"/>
          </p:cNvPicPr>
          <p:nvPr/>
        </p:nvPicPr>
        <p:blipFill>
          <a:blip r:embed="rId5"/>
          <a:stretch>
            <a:fillRect/>
          </a:stretch>
        </p:blipFill>
        <p:spPr>
          <a:xfrm>
            <a:off x="460717" y="3740413"/>
            <a:ext cx="8373794" cy="2741258"/>
          </a:xfrm>
          <a:prstGeom prst="rect">
            <a:avLst/>
          </a:prstGeom>
        </p:spPr>
      </p:pic>
      <p:pic>
        <p:nvPicPr>
          <p:cNvPr id="7" name="Picture 6">
            <a:extLst>
              <a:ext uri="{FF2B5EF4-FFF2-40B4-BE49-F238E27FC236}">
                <a16:creationId xmlns:a16="http://schemas.microsoft.com/office/drawing/2014/main" id="{A231F8E4-17A7-4302-870B-06631E05705E}"/>
              </a:ext>
            </a:extLst>
          </p:cNvPr>
          <p:cNvPicPr>
            <a:picLocks noChangeAspect="1"/>
          </p:cNvPicPr>
          <p:nvPr/>
        </p:nvPicPr>
        <p:blipFill>
          <a:blip r:embed="rId6"/>
          <a:stretch>
            <a:fillRect/>
          </a:stretch>
        </p:blipFill>
        <p:spPr>
          <a:xfrm>
            <a:off x="8834511" y="1486416"/>
            <a:ext cx="3094892" cy="2240333"/>
          </a:xfrm>
          <a:prstGeom prst="rect">
            <a:avLst/>
          </a:prstGeom>
        </p:spPr>
      </p:pic>
      <p:pic>
        <p:nvPicPr>
          <p:cNvPr id="8" name="Recorded Sound">
            <a:hlinkClick r:id="" action="ppaction://media"/>
            <a:extLst>
              <a:ext uri="{FF2B5EF4-FFF2-40B4-BE49-F238E27FC236}">
                <a16:creationId xmlns:a16="http://schemas.microsoft.com/office/drawing/2014/main" id="{7778192E-F062-45D1-9296-1038826768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77157" y="4629443"/>
            <a:ext cx="609600" cy="6096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pic>
    </p:spTree>
    <p:extLst>
      <p:ext uri="{BB962C8B-B14F-4D97-AF65-F5344CB8AC3E}">
        <p14:creationId xmlns:p14="http://schemas.microsoft.com/office/powerpoint/2010/main" val="297475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19A8-3DA0-4BB9-BBC1-A185D3DAD40F}"/>
              </a:ext>
            </a:extLst>
          </p:cNvPr>
          <p:cNvSpPr>
            <a:spLocks noGrp="1"/>
          </p:cNvSpPr>
          <p:nvPr>
            <p:ph type="title"/>
          </p:nvPr>
        </p:nvSpPr>
        <p:spPr/>
        <p:txBody>
          <a:bodyPr/>
          <a:lstStyle/>
          <a:p>
            <a:r>
              <a:rPr lang="en-CA" dirty="0"/>
              <a:t>Some Data on Streaming</a:t>
            </a:r>
          </a:p>
        </p:txBody>
      </p:sp>
      <p:graphicFrame>
        <p:nvGraphicFramePr>
          <p:cNvPr id="12" name="Content Placeholder 11">
            <a:extLst>
              <a:ext uri="{FF2B5EF4-FFF2-40B4-BE49-F238E27FC236}">
                <a16:creationId xmlns:a16="http://schemas.microsoft.com/office/drawing/2014/main" id="{C5CA6937-C6DC-4AC5-8EA7-D3B8E917CE69}"/>
              </a:ext>
            </a:extLst>
          </p:cNvPr>
          <p:cNvGraphicFramePr>
            <a:graphicFrameLocks noGrp="1"/>
          </p:cNvGraphicFramePr>
          <p:nvPr>
            <p:ph idx="1"/>
            <p:extLst>
              <p:ext uri="{D42A27DB-BD31-4B8C-83A1-F6EECF244321}">
                <p14:modId xmlns:p14="http://schemas.microsoft.com/office/powerpoint/2010/main" val="958629107"/>
              </p:ext>
            </p:extLst>
          </p:nvPr>
        </p:nvGraphicFramePr>
        <p:xfrm>
          <a:off x="420688" y="1825625"/>
          <a:ext cx="10542587" cy="4206875"/>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F66B4D0C-3911-488E-9B27-E8D570CD889A}"/>
              </a:ext>
            </a:extLst>
          </p:cNvPr>
          <p:cNvSpPr txBox="1"/>
          <p:nvPr/>
        </p:nvSpPr>
        <p:spPr>
          <a:xfrm>
            <a:off x="1575582" y="6288258"/>
            <a:ext cx="8510953" cy="365760"/>
          </a:xfrm>
          <a:prstGeom prst="rect">
            <a:avLst/>
          </a:prstGeom>
          <a:noFill/>
        </p:spPr>
        <p:txBody>
          <a:bodyPr wrap="square" rtlCol="0">
            <a:spAutoFit/>
          </a:bodyPr>
          <a:lstStyle/>
          <a:p>
            <a:r>
              <a:rPr lang="en-CA" dirty="0"/>
              <a:t>Data Available at: twitchtracker.com/statistics</a:t>
            </a:r>
          </a:p>
        </p:txBody>
      </p:sp>
      <p:pic>
        <p:nvPicPr>
          <p:cNvPr id="3" name="Slide Three">
            <a:hlinkClick r:id="" action="ppaction://media"/>
            <a:extLst>
              <a:ext uri="{FF2B5EF4-FFF2-40B4-BE49-F238E27FC236}">
                <a16:creationId xmlns:a16="http://schemas.microsoft.com/office/drawing/2014/main" id="{7225E186-40B7-4EFE-BB74-2A1092F5F6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735" y="723106"/>
            <a:ext cx="609600" cy="6096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pic>
    </p:spTree>
    <p:extLst>
      <p:ext uri="{BB962C8B-B14F-4D97-AF65-F5344CB8AC3E}">
        <p14:creationId xmlns:p14="http://schemas.microsoft.com/office/powerpoint/2010/main" val="159985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3E87-ED53-42B5-B207-2FAD8220EA56}"/>
              </a:ext>
            </a:extLst>
          </p:cNvPr>
          <p:cNvSpPr>
            <a:spLocks noGrp="1"/>
          </p:cNvSpPr>
          <p:nvPr>
            <p:ph type="title"/>
          </p:nvPr>
        </p:nvSpPr>
        <p:spPr>
          <a:xfrm>
            <a:off x="2072003" y="1215253"/>
            <a:ext cx="10543032" cy="1325563"/>
          </a:xfrm>
        </p:spPr>
        <p:txBody>
          <a:bodyPr/>
          <a:lstStyle/>
          <a:p>
            <a:r>
              <a:rPr lang="en-CA" dirty="0">
                <a:solidFill>
                  <a:schemeClr val="tx1"/>
                </a:solidFill>
              </a:rPr>
              <a:t>More Stats: 2020 thus far	</a:t>
            </a:r>
          </a:p>
        </p:txBody>
      </p:sp>
      <p:sp>
        <p:nvSpPr>
          <p:cNvPr id="3" name="Content Placeholder 2">
            <a:extLst>
              <a:ext uri="{FF2B5EF4-FFF2-40B4-BE49-F238E27FC236}">
                <a16:creationId xmlns:a16="http://schemas.microsoft.com/office/drawing/2014/main" id="{60F7C907-8BBC-44D5-AAB3-38D0E0080325}"/>
              </a:ext>
            </a:extLst>
          </p:cNvPr>
          <p:cNvSpPr>
            <a:spLocks noGrp="1"/>
          </p:cNvSpPr>
          <p:nvPr>
            <p:ph idx="1"/>
          </p:nvPr>
        </p:nvSpPr>
        <p:spPr>
          <a:xfrm>
            <a:off x="420625" y="2543078"/>
            <a:ext cx="10543031" cy="2704172"/>
          </a:xfrm>
        </p:spPr>
        <p:txBody>
          <a:bodyPr/>
          <a:lstStyle/>
          <a:p>
            <a:pPr algn="ctr"/>
            <a:r>
              <a:rPr lang="en-CA" dirty="0"/>
              <a:t>Minutes watched on Twitch.tv is up 59.8%</a:t>
            </a:r>
          </a:p>
          <a:p>
            <a:pPr algn="ctr"/>
            <a:r>
              <a:rPr lang="en-CA" dirty="0"/>
              <a:t>Monthly Streamers are up 75%</a:t>
            </a:r>
          </a:p>
          <a:p>
            <a:pPr algn="ctr"/>
            <a:r>
              <a:rPr lang="en-CA" dirty="0"/>
              <a:t>Average Concurrent Viewers is up 61%</a:t>
            </a:r>
          </a:p>
          <a:p>
            <a:pPr algn="ctr"/>
            <a:r>
              <a:rPr lang="en-CA" dirty="0"/>
              <a:t>Average Concurrent Live Channels is up 69%</a:t>
            </a:r>
          </a:p>
          <a:p>
            <a:pPr algn="ctr"/>
            <a:r>
              <a:rPr lang="en-CA" dirty="0"/>
              <a:t>Amount of Twitch Partners is up by 28%</a:t>
            </a:r>
          </a:p>
          <a:p>
            <a:pPr marL="0" indent="0">
              <a:buNone/>
            </a:pPr>
            <a:endParaRPr lang="en-CA" dirty="0"/>
          </a:p>
        </p:txBody>
      </p:sp>
      <p:pic>
        <p:nvPicPr>
          <p:cNvPr id="4" name="Picture 3">
            <a:extLst>
              <a:ext uri="{FF2B5EF4-FFF2-40B4-BE49-F238E27FC236}">
                <a16:creationId xmlns:a16="http://schemas.microsoft.com/office/drawing/2014/main" id="{DE634DAD-C957-4156-AC3A-0DE10B5E5505}"/>
              </a:ext>
            </a:extLst>
          </p:cNvPr>
          <p:cNvPicPr>
            <a:picLocks noChangeAspect="1"/>
          </p:cNvPicPr>
          <p:nvPr/>
        </p:nvPicPr>
        <p:blipFill>
          <a:blip r:embed="rId2"/>
          <a:stretch>
            <a:fillRect/>
          </a:stretch>
        </p:blipFill>
        <p:spPr>
          <a:xfrm>
            <a:off x="798314" y="3325616"/>
            <a:ext cx="1561627" cy="2833331"/>
          </a:xfrm>
          <a:prstGeom prst="rect">
            <a:avLst/>
          </a:prstGeom>
        </p:spPr>
      </p:pic>
      <p:pic>
        <p:nvPicPr>
          <p:cNvPr id="5" name="Picture 4">
            <a:extLst>
              <a:ext uri="{FF2B5EF4-FFF2-40B4-BE49-F238E27FC236}">
                <a16:creationId xmlns:a16="http://schemas.microsoft.com/office/drawing/2014/main" id="{56A01816-2866-49AE-A73C-C44240EDF280}"/>
              </a:ext>
            </a:extLst>
          </p:cNvPr>
          <p:cNvPicPr>
            <a:picLocks noChangeAspect="1"/>
          </p:cNvPicPr>
          <p:nvPr/>
        </p:nvPicPr>
        <p:blipFill>
          <a:blip r:embed="rId3"/>
          <a:stretch>
            <a:fillRect/>
          </a:stretch>
        </p:blipFill>
        <p:spPr>
          <a:xfrm>
            <a:off x="9559748" y="16668"/>
            <a:ext cx="2047875" cy="3902757"/>
          </a:xfrm>
          <a:prstGeom prst="rect">
            <a:avLst/>
          </a:prstGeom>
        </p:spPr>
      </p:pic>
      <p:pic>
        <p:nvPicPr>
          <p:cNvPr id="6" name="Picture 5">
            <a:extLst>
              <a:ext uri="{FF2B5EF4-FFF2-40B4-BE49-F238E27FC236}">
                <a16:creationId xmlns:a16="http://schemas.microsoft.com/office/drawing/2014/main" id="{757A2C22-84B4-4B2B-8B9E-C9602ADD8F26}"/>
              </a:ext>
            </a:extLst>
          </p:cNvPr>
          <p:cNvPicPr>
            <a:picLocks noChangeAspect="1"/>
          </p:cNvPicPr>
          <p:nvPr/>
        </p:nvPicPr>
        <p:blipFill rotWithShape="1">
          <a:blip r:embed="rId4"/>
          <a:srcRect t="7778"/>
          <a:stretch/>
        </p:blipFill>
        <p:spPr>
          <a:xfrm>
            <a:off x="9559748" y="3428999"/>
            <a:ext cx="2047875" cy="3408223"/>
          </a:xfrm>
          <a:prstGeom prst="rect">
            <a:avLst/>
          </a:prstGeom>
        </p:spPr>
      </p:pic>
    </p:spTree>
    <p:extLst>
      <p:ext uri="{BB962C8B-B14F-4D97-AF65-F5344CB8AC3E}">
        <p14:creationId xmlns:p14="http://schemas.microsoft.com/office/powerpoint/2010/main" val="2381522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B7E1-BCE1-4166-9EFF-D80B27F3AAEF}"/>
              </a:ext>
            </a:extLst>
          </p:cNvPr>
          <p:cNvSpPr>
            <a:spLocks noGrp="1"/>
          </p:cNvSpPr>
          <p:nvPr>
            <p:ph type="title"/>
          </p:nvPr>
        </p:nvSpPr>
        <p:spPr/>
        <p:txBody>
          <a:bodyPr/>
          <a:lstStyle/>
          <a:p>
            <a:r>
              <a:rPr lang="en-CA" dirty="0">
                <a:solidFill>
                  <a:schemeClr val="tx1"/>
                </a:solidFill>
              </a:rPr>
              <a:t>Why would law ever be an issue?</a:t>
            </a:r>
          </a:p>
        </p:txBody>
      </p:sp>
      <p:sp>
        <p:nvSpPr>
          <p:cNvPr id="3" name="Content Placeholder 2">
            <a:extLst>
              <a:ext uri="{FF2B5EF4-FFF2-40B4-BE49-F238E27FC236}">
                <a16:creationId xmlns:a16="http://schemas.microsoft.com/office/drawing/2014/main" id="{6EB0167A-FCDA-4BCB-AC5C-FF445A35B1F3}"/>
              </a:ext>
            </a:extLst>
          </p:cNvPr>
          <p:cNvSpPr>
            <a:spLocks noGrp="1"/>
          </p:cNvSpPr>
          <p:nvPr>
            <p:ph idx="1"/>
          </p:nvPr>
        </p:nvSpPr>
        <p:spPr>
          <a:xfrm>
            <a:off x="43212" y="1615268"/>
            <a:ext cx="6660451" cy="4916369"/>
          </a:xfrm>
        </p:spPr>
        <p:txBody>
          <a:bodyPr>
            <a:normAutofit/>
          </a:bodyPr>
          <a:lstStyle/>
          <a:p>
            <a:r>
              <a:rPr lang="en-CA" dirty="0">
                <a:solidFill>
                  <a:schemeClr val="tx1"/>
                </a:solidFill>
              </a:rPr>
              <a:t>Developers, under copyright law, own every element to the game as well as the rights to use of said game. </a:t>
            </a:r>
          </a:p>
          <a:p>
            <a:r>
              <a:rPr lang="en-CA" dirty="0">
                <a:solidFill>
                  <a:schemeClr val="tx1"/>
                </a:solidFill>
              </a:rPr>
              <a:t>Companies such as Nintendo are not fond of High-Profile Streamers, especially when that streamer crosses beliefs held by that company.</a:t>
            </a:r>
          </a:p>
          <a:p>
            <a:pPr marL="0" indent="0">
              <a:buNone/>
            </a:pPr>
            <a:endParaRPr lang="en-CA" dirty="0"/>
          </a:p>
          <a:p>
            <a:pPr marL="0" indent="0">
              <a:buNone/>
            </a:pPr>
            <a:endParaRPr lang="en-CA" dirty="0"/>
          </a:p>
          <a:p>
            <a:pPr marL="0" indent="0" algn="ctr">
              <a:buNone/>
            </a:pPr>
            <a:endParaRPr lang="en-CA" dirty="0"/>
          </a:p>
          <a:p>
            <a:pPr marL="0" indent="0" algn="ctr">
              <a:buNone/>
            </a:pPr>
            <a:endParaRPr lang="en-CA" dirty="0"/>
          </a:p>
          <a:p>
            <a:pPr marL="0" indent="0" algn="ctr">
              <a:buNone/>
            </a:pPr>
            <a:endParaRPr lang="en-CA" dirty="0"/>
          </a:p>
          <a:p>
            <a:pPr marL="0" indent="0" algn="ctr">
              <a:buNone/>
            </a:pPr>
            <a:endParaRPr lang="en-CA" dirty="0"/>
          </a:p>
          <a:p>
            <a:endParaRPr lang="en-CA" dirty="0"/>
          </a:p>
        </p:txBody>
      </p:sp>
      <p:pic>
        <p:nvPicPr>
          <p:cNvPr id="4" name="Picture 3">
            <a:extLst>
              <a:ext uri="{FF2B5EF4-FFF2-40B4-BE49-F238E27FC236}">
                <a16:creationId xmlns:a16="http://schemas.microsoft.com/office/drawing/2014/main" id="{50342001-AA70-4CC7-B401-258FA1D1A067}"/>
              </a:ext>
            </a:extLst>
          </p:cNvPr>
          <p:cNvPicPr>
            <a:picLocks noChangeAspect="1"/>
          </p:cNvPicPr>
          <p:nvPr/>
        </p:nvPicPr>
        <p:blipFill>
          <a:blip r:embed="rId5"/>
          <a:stretch>
            <a:fillRect/>
          </a:stretch>
        </p:blipFill>
        <p:spPr>
          <a:xfrm>
            <a:off x="43212" y="4283809"/>
            <a:ext cx="6660451" cy="1532056"/>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1522FCFB-9169-49B2-BEFE-17961CC5F85F}"/>
              </a:ext>
            </a:extLst>
          </p:cNvPr>
          <p:cNvPicPr>
            <a:picLocks noChangeAspect="1"/>
          </p:cNvPicPr>
          <p:nvPr/>
        </p:nvPicPr>
        <p:blipFill>
          <a:blip r:embed="rId6"/>
          <a:stretch>
            <a:fillRect/>
          </a:stretch>
        </p:blipFill>
        <p:spPr>
          <a:xfrm>
            <a:off x="4890778" y="5435461"/>
            <a:ext cx="7301222" cy="1422539"/>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Slide Five">
            <a:hlinkClick r:id="" action="ppaction://media"/>
            <a:extLst>
              <a:ext uri="{FF2B5EF4-FFF2-40B4-BE49-F238E27FC236}">
                <a16:creationId xmlns:a16="http://schemas.microsoft.com/office/drawing/2014/main" id="{4A13471B-A9D3-4F9D-9DB2-66D91FCDA6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3031" y="4370020"/>
            <a:ext cx="609600" cy="6096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pic>
      <p:sp>
        <p:nvSpPr>
          <p:cNvPr id="9" name="TextBox 8">
            <a:extLst>
              <a:ext uri="{FF2B5EF4-FFF2-40B4-BE49-F238E27FC236}">
                <a16:creationId xmlns:a16="http://schemas.microsoft.com/office/drawing/2014/main" id="{0E66271A-46A5-47B9-8B29-5DDDFA4FE743}"/>
              </a:ext>
            </a:extLst>
          </p:cNvPr>
          <p:cNvSpPr txBox="1"/>
          <p:nvPr/>
        </p:nvSpPr>
        <p:spPr>
          <a:xfrm>
            <a:off x="6814356" y="2159854"/>
            <a:ext cx="5377644" cy="1754326"/>
          </a:xfrm>
          <a:prstGeom prst="rect">
            <a:avLst/>
          </a:prstGeom>
          <a:noFill/>
        </p:spPr>
        <p:txBody>
          <a:bodyPr wrap="square">
            <a:spAutoFit/>
          </a:bodyPr>
          <a:lstStyle/>
          <a:p>
            <a:r>
              <a:rPr lang="en-CA" dirty="0"/>
              <a:t>“A DMCA Takedown is:</a:t>
            </a:r>
          </a:p>
          <a:p>
            <a:r>
              <a:rPr lang="en-CA" dirty="0"/>
              <a:t>When content is removed from a website at the request of the owner of the content or the owner of the copyright of the content. It is a well established, accepted, internet standard followed by website owners and internet service providers.” – directly from DMCA.com</a:t>
            </a:r>
          </a:p>
        </p:txBody>
      </p:sp>
    </p:spTree>
    <p:extLst>
      <p:ext uri="{BB962C8B-B14F-4D97-AF65-F5344CB8AC3E}">
        <p14:creationId xmlns:p14="http://schemas.microsoft.com/office/powerpoint/2010/main" val="102529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2538-A59A-41D7-B316-CD1066144241}"/>
              </a:ext>
            </a:extLst>
          </p:cNvPr>
          <p:cNvSpPr>
            <a:spLocks noGrp="1"/>
          </p:cNvSpPr>
          <p:nvPr>
            <p:ph type="title"/>
          </p:nvPr>
        </p:nvSpPr>
        <p:spPr>
          <a:xfrm>
            <a:off x="2153890" y="911035"/>
            <a:ext cx="8777967" cy="1325563"/>
          </a:xfrm>
        </p:spPr>
        <p:txBody>
          <a:bodyPr>
            <a:normAutofit fontScale="90000"/>
          </a:bodyPr>
          <a:lstStyle/>
          <a:p>
            <a:r>
              <a:rPr lang="en-CA" dirty="0">
                <a:solidFill>
                  <a:schemeClr val="tx1"/>
                </a:solidFill>
              </a:rPr>
              <a:t>Why has there been a downward trend of actions against streamers?</a:t>
            </a:r>
          </a:p>
        </p:txBody>
      </p:sp>
      <p:sp>
        <p:nvSpPr>
          <p:cNvPr id="3" name="Content Placeholder 2">
            <a:extLst>
              <a:ext uri="{FF2B5EF4-FFF2-40B4-BE49-F238E27FC236}">
                <a16:creationId xmlns:a16="http://schemas.microsoft.com/office/drawing/2014/main" id="{73C895E0-E857-4F5D-A40C-55D35DDF2E69}"/>
              </a:ext>
            </a:extLst>
          </p:cNvPr>
          <p:cNvSpPr>
            <a:spLocks noGrp="1"/>
          </p:cNvSpPr>
          <p:nvPr>
            <p:ph idx="1"/>
          </p:nvPr>
        </p:nvSpPr>
        <p:spPr>
          <a:xfrm>
            <a:off x="1596788" y="2453422"/>
            <a:ext cx="9703560" cy="4206383"/>
          </a:xfrm>
        </p:spPr>
        <p:txBody>
          <a:bodyPr/>
          <a:lstStyle/>
          <a:p>
            <a:r>
              <a:rPr lang="en-CA" dirty="0">
                <a:solidFill>
                  <a:schemeClr val="tx1"/>
                </a:solidFill>
              </a:rPr>
              <a:t>One Theory that is popularly debated is that Streamers have a Fair Use argument to use videogames just like many other content creators may have.</a:t>
            </a:r>
          </a:p>
          <a:p>
            <a:r>
              <a:rPr lang="en-CA" dirty="0">
                <a:solidFill>
                  <a:schemeClr val="tx1"/>
                </a:solidFill>
              </a:rPr>
              <a:t>Developers such as Microsoft and Ubisoft are supportive of streamers in a “Fair Use” manner, however, they are opposed by companies such as Nintendo.</a:t>
            </a:r>
          </a:p>
        </p:txBody>
      </p:sp>
      <p:pic>
        <p:nvPicPr>
          <p:cNvPr id="4" name="Picture 3">
            <a:extLst>
              <a:ext uri="{FF2B5EF4-FFF2-40B4-BE49-F238E27FC236}">
                <a16:creationId xmlns:a16="http://schemas.microsoft.com/office/drawing/2014/main" id="{7A12B8DC-8D3C-4955-B789-9A9E6D6A93F1}"/>
              </a:ext>
            </a:extLst>
          </p:cNvPr>
          <p:cNvPicPr>
            <a:picLocks noChangeAspect="1"/>
          </p:cNvPicPr>
          <p:nvPr/>
        </p:nvPicPr>
        <p:blipFill>
          <a:blip r:embed="rId7"/>
          <a:stretch>
            <a:fillRect/>
          </a:stretch>
        </p:blipFill>
        <p:spPr>
          <a:xfrm>
            <a:off x="3473355" y="5032167"/>
            <a:ext cx="5245289" cy="150374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corded Sound">
            <a:hlinkClick r:id="" action="ppaction://media"/>
            <a:extLst>
              <a:ext uri="{FF2B5EF4-FFF2-40B4-BE49-F238E27FC236}">
                <a16:creationId xmlns:a16="http://schemas.microsoft.com/office/drawing/2014/main" id="{03EA952F-9176-463A-BF31-D3ACFCA374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95548" y="1626998"/>
            <a:ext cx="609600" cy="6096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pic>
      <p:sp>
        <p:nvSpPr>
          <p:cNvPr id="6" name="TextBox 5">
            <a:extLst>
              <a:ext uri="{FF2B5EF4-FFF2-40B4-BE49-F238E27FC236}">
                <a16:creationId xmlns:a16="http://schemas.microsoft.com/office/drawing/2014/main" id="{CB05EBFB-1BF2-4DAB-A154-CD56058BA3BA}"/>
              </a:ext>
            </a:extLst>
          </p:cNvPr>
          <p:cNvSpPr txBox="1"/>
          <p:nvPr/>
        </p:nvSpPr>
        <p:spPr>
          <a:xfrm>
            <a:off x="10691446" y="1280160"/>
            <a:ext cx="1125416" cy="369332"/>
          </a:xfrm>
          <a:prstGeom prst="rect">
            <a:avLst/>
          </a:prstGeom>
          <a:noFill/>
        </p:spPr>
        <p:txBody>
          <a:bodyPr wrap="square" rtlCol="0">
            <a:spAutoFit/>
          </a:bodyPr>
          <a:lstStyle/>
          <a:p>
            <a:r>
              <a:rPr lang="en-CA" dirty="0"/>
              <a:t>Me First!!!</a:t>
            </a:r>
          </a:p>
        </p:txBody>
      </p:sp>
      <p:pic>
        <p:nvPicPr>
          <p:cNvPr id="7" name="Slide 6A">
            <a:hlinkClick r:id="" action="ppaction://media"/>
            <a:extLst>
              <a:ext uri="{FF2B5EF4-FFF2-40B4-BE49-F238E27FC236}">
                <a16:creationId xmlns:a16="http://schemas.microsoft.com/office/drawing/2014/main" id="{ECF10911-8A5F-4252-9790-F4CA2DA4072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49354" y="4621403"/>
            <a:ext cx="609600" cy="6096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pic>
      <p:sp>
        <p:nvSpPr>
          <p:cNvPr id="8" name="TextBox 7">
            <a:extLst>
              <a:ext uri="{FF2B5EF4-FFF2-40B4-BE49-F238E27FC236}">
                <a16:creationId xmlns:a16="http://schemas.microsoft.com/office/drawing/2014/main" id="{415960DA-8F17-4CE9-95F4-B733F0254DE5}"/>
              </a:ext>
            </a:extLst>
          </p:cNvPr>
          <p:cNvSpPr txBox="1"/>
          <p:nvPr/>
        </p:nvSpPr>
        <p:spPr>
          <a:xfrm>
            <a:off x="10170941" y="4252071"/>
            <a:ext cx="2166425" cy="369332"/>
          </a:xfrm>
          <a:prstGeom prst="rect">
            <a:avLst/>
          </a:prstGeom>
          <a:noFill/>
        </p:spPr>
        <p:txBody>
          <a:bodyPr wrap="square" rtlCol="0">
            <a:spAutoFit/>
          </a:bodyPr>
          <a:lstStyle/>
          <a:p>
            <a:r>
              <a:rPr lang="en-CA" dirty="0"/>
              <a:t>Now Me, Now Me!!!</a:t>
            </a:r>
          </a:p>
        </p:txBody>
      </p:sp>
    </p:spTree>
    <p:extLst>
      <p:ext uri="{BB962C8B-B14F-4D97-AF65-F5344CB8AC3E}">
        <p14:creationId xmlns:p14="http://schemas.microsoft.com/office/powerpoint/2010/main" val="9634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7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8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4221-DE30-4683-933E-2465968BB970}"/>
              </a:ext>
            </a:extLst>
          </p:cNvPr>
          <p:cNvSpPr>
            <a:spLocks noGrp="1"/>
          </p:cNvSpPr>
          <p:nvPr>
            <p:ph type="title"/>
          </p:nvPr>
        </p:nvSpPr>
        <p:spPr>
          <a:xfrm>
            <a:off x="1648968" y="583489"/>
            <a:ext cx="10543032" cy="1325563"/>
          </a:xfrm>
        </p:spPr>
        <p:txBody>
          <a:bodyPr/>
          <a:lstStyle/>
          <a:p>
            <a:r>
              <a:rPr lang="en-CA" dirty="0">
                <a:solidFill>
                  <a:schemeClr val="tx1"/>
                </a:solidFill>
              </a:rPr>
              <a:t>Articles and Reports Worth Noting</a:t>
            </a:r>
          </a:p>
        </p:txBody>
      </p:sp>
      <p:sp>
        <p:nvSpPr>
          <p:cNvPr id="3" name="Content Placeholder 2">
            <a:extLst>
              <a:ext uri="{FF2B5EF4-FFF2-40B4-BE49-F238E27FC236}">
                <a16:creationId xmlns:a16="http://schemas.microsoft.com/office/drawing/2014/main" id="{26B23E21-409A-4FB5-98E8-182429A90B6D}"/>
              </a:ext>
            </a:extLst>
          </p:cNvPr>
          <p:cNvSpPr>
            <a:spLocks noGrp="1"/>
          </p:cNvSpPr>
          <p:nvPr>
            <p:ph idx="1"/>
          </p:nvPr>
        </p:nvSpPr>
        <p:spPr>
          <a:xfrm>
            <a:off x="2035565" y="1690688"/>
            <a:ext cx="8928091" cy="4206383"/>
          </a:xfrm>
        </p:spPr>
        <p:txBody>
          <a:bodyPr/>
          <a:lstStyle/>
          <a:p>
            <a:r>
              <a:rPr lang="en-CA" b="1" i="1" dirty="0" err="1"/>
              <a:t>Streamin</a:t>
            </a:r>
            <a:r>
              <a:rPr lang="en-CA" b="1" i="1" dirty="0"/>
              <a:t> Video Games: Copyright Infringement or Protected Speech? </a:t>
            </a:r>
          </a:p>
          <a:p>
            <a:pPr marL="0" indent="0">
              <a:buNone/>
            </a:pPr>
            <a:r>
              <a:rPr lang="en-CA" i="1" dirty="0"/>
              <a:t>		written by </a:t>
            </a:r>
            <a:r>
              <a:rPr lang="en-CA" i="1" dirty="0" err="1"/>
              <a:t>Eirik</a:t>
            </a:r>
            <a:r>
              <a:rPr lang="en-CA" i="1" dirty="0"/>
              <a:t> </a:t>
            </a:r>
            <a:r>
              <a:rPr lang="en-CA" i="1" dirty="0" err="1"/>
              <a:t>Jungar</a:t>
            </a:r>
            <a:r>
              <a:rPr lang="en-CA" i="1" dirty="0"/>
              <a:t> of Uppsala University</a:t>
            </a:r>
          </a:p>
          <a:p>
            <a:r>
              <a:rPr lang="en-CA" b="1" i="1" dirty="0"/>
              <a:t>The (still) uncertain state of video game streaming online.</a:t>
            </a:r>
          </a:p>
          <a:p>
            <a:pPr marL="0" indent="0">
              <a:buNone/>
            </a:pPr>
            <a:r>
              <a:rPr lang="en-CA" i="1" dirty="0"/>
              <a:t>		written by Willie Clark of </a:t>
            </a:r>
            <a:r>
              <a:rPr lang="en-CA" i="1" dirty="0" err="1"/>
              <a:t>Arstechnica</a:t>
            </a:r>
            <a:endParaRPr lang="en-CA" i="1" dirty="0"/>
          </a:p>
          <a:p>
            <a:r>
              <a:rPr lang="en-CA" b="1" i="1" dirty="0"/>
              <a:t>Twitch Revenue and Usage Statistics 2020</a:t>
            </a:r>
          </a:p>
          <a:p>
            <a:pPr marL="0" indent="0">
              <a:buNone/>
            </a:pPr>
            <a:r>
              <a:rPr lang="en-CA" i="1" dirty="0"/>
              <a:t>		written by Mansoor Iqbal of Business of Apps</a:t>
            </a:r>
          </a:p>
          <a:p>
            <a:r>
              <a:rPr lang="en-CA" b="1" i="1" dirty="0"/>
              <a:t>What is Twitch?</a:t>
            </a:r>
          </a:p>
          <a:p>
            <a:pPr marL="0" indent="0">
              <a:buNone/>
            </a:pPr>
            <a:r>
              <a:rPr lang="en-CA" i="1" dirty="0"/>
              <a:t>		written by Joseph </a:t>
            </a:r>
            <a:r>
              <a:rPr lang="en-CA" i="1" dirty="0" err="1"/>
              <a:t>Yaden</a:t>
            </a:r>
            <a:r>
              <a:rPr lang="en-CA" i="1" dirty="0"/>
              <a:t> of Digital Trends</a:t>
            </a:r>
          </a:p>
          <a:p>
            <a:pPr marL="0" indent="0">
              <a:buNone/>
            </a:pPr>
            <a:endParaRPr lang="en-CA" i="1" dirty="0"/>
          </a:p>
          <a:p>
            <a:pPr marL="0" indent="0">
              <a:buNone/>
            </a:pPr>
            <a:endParaRPr lang="en-CA" i="1" dirty="0"/>
          </a:p>
        </p:txBody>
      </p:sp>
    </p:spTree>
    <p:extLst>
      <p:ext uri="{BB962C8B-B14F-4D97-AF65-F5344CB8AC3E}">
        <p14:creationId xmlns:p14="http://schemas.microsoft.com/office/powerpoint/2010/main" val="2281671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C466-CC55-4E71-B538-1C5AAFCCA887}"/>
              </a:ext>
            </a:extLst>
          </p:cNvPr>
          <p:cNvSpPr>
            <a:spLocks noGrp="1"/>
          </p:cNvSpPr>
          <p:nvPr>
            <p:ph type="title"/>
          </p:nvPr>
        </p:nvSpPr>
        <p:spPr>
          <a:xfrm>
            <a:off x="1503836" y="741359"/>
            <a:ext cx="10543032" cy="1325563"/>
          </a:xfrm>
        </p:spPr>
        <p:txBody>
          <a:bodyPr/>
          <a:lstStyle/>
          <a:p>
            <a:r>
              <a:rPr lang="en-CA" dirty="0"/>
              <a:t>In Other News:</a:t>
            </a:r>
          </a:p>
        </p:txBody>
      </p:sp>
      <p:sp>
        <p:nvSpPr>
          <p:cNvPr id="3" name="TextBox 2">
            <a:extLst>
              <a:ext uri="{FF2B5EF4-FFF2-40B4-BE49-F238E27FC236}">
                <a16:creationId xmlns:a16="http://schemas.microsoft.com/office/drawing/2014/main" id="{2D1280A5-79A3-4B57-AE40-4DF0F2BD6C7F}"/>
              </a:ext>
            </a:extLst>
          </p:cNvPr>
          <p:cNvSpPr txBox="1"/>
          <p:nvPr/>
        </p:nvSpPr>
        <p:spPr>
          <a:xfrm>
            <a:off x="1503836" y="1951892"/>
            <a:ext cx="9736250" cy="3416320"/>
          </a:xfrm>
          <a:prstGeom prst="rect">
            <a:avLst/>
          </a:prstGeom>
          <a:noFill/>
        </p:spPr>
        <p:txBody>
          <a:bodyPr wrap="square" rtlCol="0">
            <a:spAutoFit/>
          </a:bodyPr>
          <a:lstStyle/>
          <a:p>
            <a:r>
              <a:rPr lang="en-CA" dirty="0"/>
              <a:t>Nintendo takes legal action against creator ‘</a:t>
            </a:r>
            <a:r>
              <a:rPr lang="en-CA" dirty="0" err="1"/>
              <a:t>pokeprincxss</a:t>
            </a:r>
            <a:r>
              <a:rPr lang="en-CA" dirty="0"/>
              <a:t>’ now named ‘</a:t>
            </a:r>
            <a:r>
              <a:rPr lang="en-CA" i="0" dirty="0" err="1">
                <a:solidFill>
                  <a:srgbClr val="000000"/>
                </a:solidFill>
                <a:effectLst/>
              </a:rPr>
              <a:t>digitalprincxss</a:t>
            </a:r>
            <a:r>
              <a:rPr lang="en-CA" i="0" dirty="0">
                <a:solidFill>
                  <a:srgbClr val="000000"/>
                </a:solidFill>
                <a:effectLst/>
              </a:rPr>
              <a:t>’ </a:t>
            </a:r>
            <a:r>
              <a:rPr lang="en-CA" dirty="0"/>
              <a:t>for using their </a:t>
            </a:r>
            <a:r>
              <a:rPr lang="en-CA" dirty="0" err="1"/>
              <a:t>Pokemon</a:t>
            </a:r>
            <a:r>
              <a:rPr lang="en-CA" dirty="0"/>
              <a:t> franchise in adult themed entertainment on </a:t>
            </a:r>
            <a:r>
              <a:rPr lang="en-CA" dirty="0" err="1"/>
              <a:t>TikTok</a:t>
            </a:r>
            <a:r>
              <a:rPr lang="en-CA" dirty="0"/>
              <a:t>, Instagram and other online platforms. Even after an emotional change in her online presence she was quoted </a:t>
            </a:r>
            <a:r>
              <a:rPr lang="en-CA" b="0" i="0" dirty="0">
                <a:solidFill>
                  <a:srgbClr val="000000"/>
                </a:solidFill>
                <a:effectLst/>
              </a:rPr>
              <a:t>"Reminder to please be kind to Nintendo and not harass them. I am on Nintendo’s side and even though I showed emotion about the name change I still respect and understand why did had to. I love Nintendo and so should you."</a:t>
            </a:r>
            <a:endParaRPr lang="en-CA" dirty="0"/>
          </a:p>
          <a:p>
            <a:endParaRPr lang="en-CA" dirty="0"/>
          </a:p>
          <a:p>
            <a:endParaRPr lang="en-CA" dirty="0"/>
          </a:p>
          <a:p>
            <a:r>
              <a:rPr lang="en-CA" dirty="0"/>
              <a:t>American Congresswoman Alexandria Ocasio-Cortez moves her campaign battle online, attracting close to 430,000 viewers while streaming a new popular game </a:t>
            </a:r>
            <a:r>
              <a:rPr lang="en-CA" i="1" dirty="0"/>
              <a:t>Among Us</a:t>
            </a:r>
            <a:r>
              <a:rPr lang="en-CA" dirty="0"/>
              <a:t>. The point behind the stream? Not to promote one side or another even though she is part of the Democratic party, rather the point was to get young people to the poles in the upcoming American election.</a:t>
            </a:r>
          </a:p>
          <a:p>
            <a:endParaRPr lang="en-CA" dirty="0"/>
          </a:p>
        </p:txBody>
      </p:sp>
    </p:spTree>
    <p:extLst>
      <p:ext uri="{BB962C8B-B14F-4D97-AF65-F5344CB8AC3E}">
        <p14:creationId xmlns:p14="http://schemas.microsoft.com/office/powerpoint/2010/main" val="3127590296"/>
      </p:ext>
    </p:extLst>
  </p:cSld>
  <p:clrMapOvr>
    <a:masterClrMapping/>
  </p:clrMapOvr>
</p:sld>
</file>

<file path=ppt/theme/theme1.xml><?xml version="1.0" encoding="utf-8"?>
<a:theme xmlns:a="http://schemas.openxmlformats.org/drawingml/2006/main" name="OffsetVTI">
  <a:themeElements>
    <a:clrScheme name="Office">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829</Words>
  <Application>Microsoft Office PowerPoint</Application>
  <PresentationFormat>Widescreen</PresentationFormat>
  <Paragraphs>67</Paragraphs>
  <Slides>8</Slides>
  <Notes>6</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Dante</vt:lpstr>
      <vt:lpstr>Dante (Headings)2</vt:lpstr>
      <vt:lpstr>Helvetica Neue Medium</vt:lpstr>
      <vt:lpstr>Wingdings 2</vt:lpstr>
      <vt:lpstr>OffsetVTI</vt:lpstr>
      <vt:lpstr>Video Game Streaming   ~ Does this new form of entertainment infringe on copyright?</vt:lpstr>
      <vt:lpstr>What is Twitch.tv and Video Game Livestreaming</vt:lpstr>
      <vt:lpstr>Some Data on Streaming</vt:lpstr>
      <vt:lpstr>More Stats: 2020 thus far </vt:lpstr>
      <vt:lpstr>Why would law ever be an issue?</vt:lpstr>
      <vt:lpstr>Why has there been a downward trend of actions against streamers?</vt:lpstr>
      <vt:lpstr>Articles and Reports Worth Noting</vt:lpstr>
      <vt:lpstr>In Other News: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Game Streaming   ~ Does this new form of entertainment infringe on copyright?</dc:title>
  <dc:creator>anli@student.ubc.ca</dc:creator>
  <cp:lastModifiedBy>Anli Roets</cp:lastModifiedBy>
  <cp:revision>4</cp:revision>
  <dcterms:created xsi:type="dcterms:W3CDTF">2020-10-06T17:26:34Z</dcterms:created>
  <dcterms:modified xsi:type="dcterms:W3CDTF">2020-11-23T20:01:43Z</dcterms:modified>
</cp:coreProperties>
</file>